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68" r:id="rId4"/>
    <p:sldId id="269" r:id="rId5"/>
    <p:sldId id="272" r:id="rId6"/>
    <p:sldId id="276" r:id="rId7"/>
    <p:sldId id="277" r:id="rId8"/>
    <p:sldId id="278" r:id="rId9"/>
    <p:sldId id="279" r:id="rId10"/>
    <p:sldId id="303" r:id="rId11"/>
    <p:sldId id="310" r:id="rId12"/>
    <p:sldId id="283" r:id="rId13"/>
    <p:sldId id="311" r:id="rId14"/>
    <p:sldId id="301" r:id="rId15"/>
    <p:sldId id="302" r:id="rId16"/>
    <p:sldId id="284" r:id="rId17"/>
    <p:sldId id="305" r:id="rId18"/>
    <p:sldId id="285" r:id="rId19"/>
    <p:sldId id="307" r:id="rId20"/>
    <p:sldId id="299" r:id="rId21"/>
    <p:sldId id="286" r:id="rId22"/>
    <p:sldId id="291" r:id="rId23"/>
    <p:sldId id="292" r:id="rId24"/>
    <p:sldId id="293" r:id="rId25"/>
    <p:sldId id="295" r:id="rId26"/>
    <p:sldId id="296" r:id="rId27"/>
    <p:sldId id="264" r:id="rId28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30"/>
    </p:embeddedFont>
    <p:embeddedFont>
      <p:font typeface="HY중고딕" panose="02030600000101010101" pitchFamily="18" charset="-127"/>
      <p:regular r:id="rId31"/>
    </p:embeddedFont>
    <p:embeddedFont>
      <p:font typeface="HY견고딕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맑은 고딕 Semilight" panose="020B0502040204020203" pitchFamily="50" charset="-127"/>
      <p:regular r:id="rId35"/>
    </p:embeddedFont>
    <p:embeddedFont>
      <p:font typeface="MS Reference Sans Serif" panose="020B0604030504040204" pitchFamily="34" charset="0"/>
      <p:regular r:id="rId36"/>
    </p:embeddedFont>
    <p:embeddedFont>
      <p:font typeface="LG PC" panose="02030504000101010101" pitchFamily="18" charset="-127"/>
      <p:regular r:id="rId37"/>
    </p:embeddedFont>
    <p:embeddedFont>
      <p:font typeface="Mongolian Baiti" panose="03000500000000000000" pitchFamily="66" charset="0"/>
      <p:regular r:id="rId38"/>
    </p:embeddedFont>
    <p:embeddedFont>
      <p:font typeface="Berlin Sans FB" panose="020E0602020502020306" pitchFamily="34" charset="0"/>
      <p:regular r:id="rId39"/>
      <p:bold r:id="rId40"/>
    </p:embeddedFont>
    <p:embeddedFont>
      <p:font typeface="Microsoft Sans Serif" panose="020B0604020202020204" pitchFamily="34" charset="0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23232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>
      <p:cViewPr varScale="1">
        <p:scale>
          <a:sx n="82" d="100"/>
          <a:sy n="82" d="100"/>
        </p:scale>
        <p:origin x="-1402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9FCE-97E5-4C76-A0F3-386461A76505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C7622-4C6D-4343-970C-A9080F889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6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7622-4C6D-4343-970C-A9080F8890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26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7622-4C6D-4343-970C-A9080F8890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5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6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2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0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1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8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0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7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5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1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8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24AC4-CF98-4E77-BAB3-1D3F6858762F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77EF-224B-4424-9DD6-220E119AA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8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jeongchul.tistory.com/42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68" t="12600" r="25372" b="34900"/>
          <a:stretch/>
        </p:blipFill>
        <p:spPr>
          <a:xfrm>
            <a:off x="6858" y="0"/>
            <a:ext cx="9137143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" name="직사각형 1"/>
          <p:cNvSpPr/>
          <p:nvPr/>
        </p:nvSpPr>
        <p:spPr>
          <a:xfrm>
            <a:off x="-2" y="-12357"/>
            <a:ext cx="9162000" cy="68688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HY중고딕" panose="02030600000101010101" pitchFamily="18" charset="-127"/>
              <a:ea typeface="HY중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5696" y="15567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63388" y="2116700"/>
            <a:ext cx="50172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ongolian Baiti" panose="03000500000000000000" pitchFamily="66" charset="0"/>
              </a:rPr>
              <a:t>스타일 가이드를 위한 스마트미러</a:t>
            </a:r>
            <a:endParaRPr lang="en-US" altLang="ko-KR" sz="40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ongolian Baiti" panose="03000500000000000000" pitchFamily="66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15956" y="5077633"/>
            <a:ext cx="5518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2014154005 </a:t>
            </a:r>
            <a:r>
              <a:rPr lang="ko-KR" altLang="en-US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김미리   이상호교수님</a:t>
            </a:r>
            <a:endParaRPr lang="en-US" altLang="ko-KR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2014150038 </a:t>
            </a:r>
            <a:r>
              <a:rPr lang="ko-KR" altLang="en-US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최혜수   이상호교수님</a:t>
            </a:r>
            <a:endParaRPr lang="en-US" altLang="ko-KR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2014150039 </a:t>
            </a:r>
            <a:r>
              <a:rPr lang="ko-KR" altLang="en-US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태경원   이상호교수님</a:t>
            </a:r>
            <a:endParaRPr lang="en-US" altLang="ko-KR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600877" y="4221014"/>
            <a:ext cx="594224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00877" y="1961992"/>
            <a:ext cx="594224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331640" y="3462501"/>
            <a:ext cx="6707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ongolian Baiti" panose="03000500000000000000" pitchFamily="66" charset="0"/>
              </a:rPr>
              <a:t>Smart Mirror for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ongolian Baiti" panose="03000500000000000000" pitchFamily="66" charset="0"/>
              </a:rPr>
              <a:t>Style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ongolian Baiti" panose="03000500000000000000" pitchFamily="66" charset="0"/>
              </a:rPr>
              <a:t>G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ongolian Baiti" panose="03000500000000000000" pitchFamily="66" charset="0"/>
              </a:rPr>
              <a:t>uide</a:t>
            </a:r>
          </a:p>
        </p:txBody>
      </p:sp>
    </p:spTree>
    <p:extLst>
      <p:ext uri="{BB962C8B-B14F-4D97-AF65-F5344CB8AC3E}">
        <p14:creationId xmlns:p14="http://schemas.microsoft.com/office/powerpoint/2010/main" val="31277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9370" y="1440906"/>
            <a:ext cx="27384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구성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240863" y="1721310"/>
            <a:ext cx="3411257" cy="3887259"/>
            <a:chOff x="2123728" y="1721310"/>
            <a:chExt cx="3411257" cy="3887259"/>
          </a:xfrm>
        </p:grpSpPr>
        <p:sp>
          <p:nvSpPr>
            <p:cNvPr id="4" name="정육면체 3"/>
            <p:cNvSpPr/>
            <p:nvPr/>
          </p:nvSpPr>
          <p:spPr>
            <a:xfrm flipH="1">
              <a:off x="2123728" y="2094742"/>
              <a:ext cx="1338740" cy="3513827"/>
            </a:xfrm>
            <a:prstGeom prst="cube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90460" y="1721310"/>
              <a:ext cx="224452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32</a:t>
              </a: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인치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(475*738)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V="1">
              <a:off x="3203848" y="2202846"/>
              <a:ext cx="432524" cy="7941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862268" y="1268760"/>
            <a:ext cx="1605940" cy="4267801"/>
            <a:chOff x="732000" y="1268760"/>
            <a:chExt cx="1605940" cy="4267801"/>
          </a:xfrm>
        </p:grpSpPr>
        <p:sp>
          <p:nvSpPr>
            <p:cNvPr id="12" name="정육면체 11"/>
            <p:cNvSpPr/>
            <p:nvPr/>
          </p:nvSpPr>
          <p:spPr>
            <a:xfrm flipH="1">
              <a:off x="999200" y="2022734"/>
              <a:ext cx="1338740" cy="3513827"/>
            </a:xfrm>
            <a:prstGeom prst="cube">
              <a:avLst>
                <a:gd name="adj" fmla="val 9630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2000" y="1268760"/>
              <a:ext cx="1391728" cy="365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유리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475*738</a:t>
              </a:r>
            </a:p>
          </p:txBody>
        </p:sp>
        <p:cxnSp>
          <p:nvCxnSpPr>
            <p:cNvPr id="28" name="직선 화살표 연결선 27"/>
            <p:cNvCxnSpPr>
              <a:endCxn id="16" idx="2"/>
            </p:cNvCxnSpPr>
            <p:nvPr/>
          </p:nvCxnSpPr>
          <p:spPr>
            <a:xfrm flipV="1">
              <a:off x="1259632" y="1633925"/>
              <a:ext cx="168232" cy="590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107504" y="2044239"/>
            <a:ext cx="2316612" cy="3742734"/>
            <a:chOff x="-27181" y="2044239"/>
            <a:chExt cx="2316612" cy="3742734"/>
          </a:xfrm>
        </p:grpSpPr>
        <p:sp>
          <p:nvSpPr>
            <p:cNvPr id="13" name="정육면체 12"/>
            <p:cNvSpPr/>
            <p:nvPr/>
          </p:nvSpPr>
          <p:spPr>
            <a:xfrm flipH="1">
              <a:off x="1009744" y="2044239"/>
              <a:ext cx="1279687" cy="3492322"/>
            </a:xfrm>
            <a:prstGeom prst="cube">
              <a:avLst>
                <a:gd name="adj" fmla="val 100000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27181" y="4725144"/>
              <a:ext cx="180020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미러필름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475*738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투과율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18%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반사율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53%</a:t>
              </a:r>
            </a:p>
          </p:txBody>
        </p:sp>
        <p:cxnSp>
          <p:nvCxnSpPr>
            <p:cNvPr id="30" name="직선 화살표 연결선 29"/>
            <p:cNvCxnSpPr>
              <a:endCxn id="17" idx="0"/>
            </p:cNvCxnSpPr>
            <p:nvPr/>
          </p:nvCxnSpPr>
          <p:spPr>
            <a:xfrm flipH="1">
              <a:off x="872919" y="3790400"/>
              <a:ext cx="674745" cy="9347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636372" y="2832007"/>
            <a:ext cx="1655708" cy="2558365"/>
            <a:chOff x="3636372" y="2832007"/>
            <a:chExt cx="1655708" cy="2558365"/>
          </a:xfrm>
        </p:grpSpPr>
        <p:sp>
          <p:nvSpPr>
            <p:cNvPr id="15" name="정육면체 14"/>
            <p:cNvSpPr/>
            <p:nvPr/>
          </p:nvSpPr>
          <p:spPr>
            <a:xfrm flipH="1">
              <a:off x="3636372" y="3520337"/>
              <a:ext cx="884526" cy="1870035"/>
            </a:xfrm>
            <a:prstGeom prst="cube">
              <a:avLst>
                <a:gd name="adj" fmla="val 70803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30196" y="2832007"/>
              <a:ext cx="1261884" cy="688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라즈베리파이</a:t>
              </a:r>
              <a:endPara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</a:t>
              </a:r>
              <a:r>
                <a:rPr lang="ko-KR" altLang="en-US" sz="1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</a:t>
              </a:r>
              <a:endPara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4078635" y="3376321"/>
              <a:ext cx="277341" cy="4775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아래쪽 화살표 54"/>
          <p:cNvSpPr/>
          <p:nvPr/>
        </p:nvSpPr>
        <p:spPr>
          <a:xfrm rot="5400000" flipV="1">
            <a:off x="4944607" y="4011206"/>
            <a:ext cx="713609" cy="1139844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2538131" y="908720"/>
            <a:ext cx="2062888" cy="1769027"/>
            <a:chOff x="2420996" y="908720"/>
            <a:chExt cx="2062888" cy="1769027"/>
          </a:xfrm>
        </p:grpSpPr>
        <p:grpSp>
          <p:nvGrpSpPr>
            <p:cNvPr id="5" name="그룹 4"/>
            <p:cNvGrpSpPr/>
            <p:nvPr/>
          </p:nvGrpSpPr>
          <p:grpSpPr>
            <a:xfrm>
              <a:off x="2420996" y="2044239"/>
              <a:ext cx="445309" cy="633508"/>
              <a:chOff x="4990786" y="2032065"/>
              <a:chExt cx="445309" cy="633508"/>
            </a:xfrm>
          </p:grpSpPr>
          <p:sp>
            <p:nvSpPr>
              <p:cNvPr id="32" name="정육면체 31"/>
              <p:cNvSpPr/>
              <p:nvPr/>
            </p:nvSpPr>
            <p:spPr>
              <a:xfrm flipH="1">
                <a:off x="5070946" y="2032065"/>
                <a:ext cx="365149" cy="633508"/>
              </a:xfrm>
              <a:prstGeom prst="cube">
                <a:avLst>
                  <a:gd name="adj" fmla="val 70803"/>
                </a:avLst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원통 2"/>
              <p:cNvSpPr/>
              <p:nvPr/>
            </p:nvSpPr>
            <p:spPr>
              <a:xfrm rot="16200000">
                <a:off x="4941986" y="2239472"/>
                <a:ext cx="326886" cy="229285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644919" y="908720"/>
              <a:ext cx="183896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웹캠</a:t>
              </a:r>
              <a:endPara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해상도 </a:t>
              </a:r>
              <a:r>
                <a:rPr lang="en-US" altLang="ko-KR" sz="140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1024*768</a:t>
              </a: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2672149" y="1627118"/>
              <a:ext cx="277341" cy="4775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7" name="Picture 3" descr="C:\Users\MiriKim\Desktop\KakaoTalk_20170215_14465655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6101" b="10113"/>
          <a:stretch/>
        </p:blipFill>
        <p:spPr bwMode="auto">
          <a:xfrm rot="5400000">
            <a:off x="5446650" y="3337107"/>
            <a:ext cx="3918848" cy="27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00192" y="1440906"/>
            <a:ext cx="27006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미러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4101512"/>
            <a:ext cx="306578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Time manager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모듈 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Clock.js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현재국내 시간과 날짜를 보여줌</a:t>
            </a:r>
            <a:endParaRPr lang="en-US" altLang="ko-KR" sz="1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HH:MM ss 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방식으로 시간 표시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.YYYY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MM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DD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일로 날짜 표시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34" y="620688"/>
            <a:ext cx="1573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Main 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1171" y="4107725"/>
            <a:ext cx="312609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Weather manager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모듈 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CurrentWeather.js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: Weatherforecast.js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Open Weather API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입력한 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location ID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현재 날씨와 주간날씨 제공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0192" y="4107725"/>
            <a:ext cx="284380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Holiday manager</a:t>
            </a:r>
            <a:endParaRPr lang="en-US" altLang="ko-KR" sz="16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모듈 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Calendar.js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구글에서 지원하는 대한민국 공휴일 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ics</a:t>
            </a:r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사용해 공휴일 제공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1359352"/>
            <a:ext cx="6026982" cy="26457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110542" y="4065264"/>
            <a:ext cx="1" cy="2748112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12162" y="4065264"/>
            <a:ext cx="1" cy="2748112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MiriKim\Desktop\KakaoTalk_20170214_1500113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4" t="1401" b="77877"/>
          <a:stretch/>
        </p:blipFill>
        <p:spPr bwMode="auto">
          <a:xfrm>
            <a:off x="4186798" y="1406596"/>
            <a:ext cx="2257410" cy="252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MiriKim\Desktop\KakaoTalk_20170214_1500113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62271" b="74472"/>
          <a:stretch/>
        </p:blipFill>
        <p:spPr bwMode="auto">
          <a:xfrm>
            <a:off x="472372" y="2060848"/>
            <a:ext cx="2587460" cy="194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iriKim\Desktop\KakaoTalk_20170214_1500113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37" r="61307" b="91056"/>
          <a:stretch/>
        </p:blipFill>
        <p:spPr bwMode="auto">
          <a:xfrm>
            <a:off x="647869" y="1359352"/>
            <a:ext cx="2411963" cy="8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스마트미러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620688"/>
            <a:ext cx="3147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Fitting 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455" y="1268760"/>
            <a:ext cx="5193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36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알고리즘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523" y="1872817"/>
            <a:ext cx="6147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신체사이즈를 측정해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비율에 맞춰 옷을 출력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옷이 사용자의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움직임을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tracking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해서 따라 움직임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2" y="3284984"/>
            <a:ext cx="569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Body Detection :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HOG, Haar cascade Algorithm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Tracking :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Lucas Kanade Optical flow 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lgorithm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1" name="Picture 3" descr="C:\Users\MiriKim\Desktop\geZm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9"/>
          <a:stretch/>
        </p:blipFill>
        <p:spPr bwMode="auto">
          <a:xfrm>
            <a:off x="4716016" y="4293299"/>
            <a:ext cx="3981930" cy="23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2" t="58890" r="14921" b="-1"/>
          <a:stretch/>
        </p:blipFill>
        <p:spPr bwMode="auto">
          <a:xfrm>
            <a:off x="936184" y="4293096"/>
            <a:ext cx="3419792" cy="23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1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스마트미러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455" y="1052736"/>
            <a:ext cx="5193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함수 및 객체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523" y="1844824"/>
            <a:ext cx="6532558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VideoCapture vc();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VideoWriter *</a:t>
            </a: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video = new </a:t>
            </a: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VideoWriter();</a:t>
            </a:r>
            <a:endParaRPr lang="en-US" altLang="ko-KR" sz="2300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300" b="1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hog.detectMultiScale(</a:t>
            </a:r>
            <a:r>
              <a:rPr lang="en-US" altLang="ko-KR" sz="2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4682460"/>
            <a:ext cx="6264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multi-scale window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물체를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detection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인자값으로 소스 이미지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window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보폭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패딩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스케일을 받아서 따로 설정 가능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600" y="2507298"/>
            <a:ext cx="626469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웹캠 연결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 저장된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파일 불러오기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1600" y="3573016"/>
            <a:ext cx="3528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비디오를 녹화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스마트미러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614" y="620688"/>
            <a:ext cx="1819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08073" y="1145206"/>
            <a:ext cx="1511652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07439" y="2056797"/>
            <a:ext cx="4312920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43719" y="3057378"/>
            <a:ext cx="3240360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40733" y="11974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1850" y="210904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검출 되고 있음을 실시간으로 알림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08591" y="3109624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머리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흉부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 인식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화살표 연결선 19"/>
          <p:cNvCxnSpPr>
            <a:stCxn id="4" idx="2"/>
            <a:endCxn id="14" idx="0"/>
          </p:cNvCxnSpPr>
          <p:nvPr/>
        </p:nvCxnSpPr>
        <p:spPr>
          <a:xfrm>
            <a:off x="4363899" y="1619031"/>
            <a:ext cx="0" cy="437766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6" idx="2"/>
            <a:endCxn id="59" idx="0"/>
          </p:cNvCxnSpPr>
          <p:nvPr/>
        </p:nvCxnSpPr>
        <p:spPr>
          <a:xfrm>
            <a:off x="4363899" y="3531203"/>
            <a:ext cx="0" cy="453584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2"/>
            <a:endCxn id="16" idx="0"/>
          </p:cNvCxnSpPr>
          <p:nvPr/>
        </p:nvCxnSpPr>
        <p:spPr>
          <a:xfrm>
            <a:off x="4363899" y="2530622"/>
            <a:ext cx="0" cy="526756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891008" y="3984787"/>
            <a:ext cx="2945782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03481" y="4920891"/>
            <a:ext cx="3920836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099792" y="4034977"/>
            <a:ext cx="233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어깨의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X,Y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좌표 구하기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57813" y="4973137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선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택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옷 불러오기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6" name="직선 화살표 연결선 65"/>
          <p:cNvCxnSpPr>
            <a:stCxn id="59" idx="2"/>
            <a:endCxn id="60" idx="0"/>
          </p:cNvCxnSpPr>
          <p:nvPr/>
        </p:nvCxnSpPr>
        <p:spPr>
          <a:xfrm>
            <a:off x="4363899" y="4458612"/>
            <a:ext cx="0" cy="462279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689542" y="263040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mtClean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Haar cascade Algorithm</a:t>
            </a:r>
            <a:endParaRPr lang="ko-KR" altLang="en-US" sz="1600">
              <a:solidFill>
                <a:schemeClr val="accent5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4" name="직선 화살표 연결선 73"/>
          <p:cNvCxnSpPr>
            <a:stCxn id="60" idx="2"/>
            <a:endCxn id="76" idx="0"/>
          </p:cNvCxnSpPr>
          <p:nvPr/>
        </p:nvCxnSpPr>
        <p:spPr>
          <a:xfrm>
            <a:off x="4363899" y="5394716"/>
            <a:ext cx="2926" cy="36877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2746645" y="5763487"/>
            <a:ext cx="3240360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2793388" y="5815733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옷의 어깨의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x, y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좌표 구하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</a:p>
        </p:txBody>
      </p:sp>
      <p:cxnSp>
        <p:nvCxnSpPr>
          <p:cNvPr id="78" name="직선 화살표 연결선 77"/>
          <p:cNvCxnSpPr>
            <a:stCxn id="76" idx="2"/>
          </p:cNvCxnSpPr>
          <p:nvPr/>
        </p:nvCxnSpPr>
        <p:spPr>
          <a:xfrm>
            <a:off x="4366825" y="6237312"/>
            <a:ext cx="0" cy="79208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2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3837808" y="4450484"/>
            <a:ext cx="1119194" cy="887755"/>
            <a:chOff x="611560" y="2780928"/>
            <a:chExt cx="3384376" cy="4032448"/>
          </a:xfrm>
        </p:grpSpPr>
        <p:sp>
          <p:nvSpPr>
            <p:cNvPr id="68" name="순서도: 페이지 연결자 67"/>
            <p:cNvSpPr/>
            <p:nvPr/>
          </p:nvSpPr>
          <p:spPr>
            <a:xfrm>
              <a:off x="611560" y="2780928"/>
              <a:ext cx="3384376" cy="3323301"/>
            </a:xfrm>
            <a:prstGeom prst="flowChartOffpageConnector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115616" y="5877272"/>
              <a:ext cx="2592288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1646486" y="5849279"/>
              <a:ext cx="1296628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 rot="10800000">
            <a:off x="3767877" y="656724"/>
            <a:ext cx="1217138" cy="926774"/>
            <a:chOff x="611560" y="2780928"/>
            <a:chExt cx="3384376" cy="4032448"/>
          </a:xfrm>
        </p:grpSpPr>
        <p:sp>
          <p:nvSpPr>
            <p:cNvPr id="55" name="순서도: 페이지 연결자 54"/>
            <p:cNvSpPr/>
            <p:nvPr/>
          </p:nvSpPr>
          <p:spPr>
            <a:xfrm>
              <a:off x="611560" y="2780928"/>
              <a:ext cx="3384376" cy="3323301"/>
            </a:xfrm>
            <a:prstGeom prst="flowChartOffpageConnector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15616" y="5877272"/>
              <a:ext cx="2592288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646486" y="5849279"/>
              <a:ext cx="1296628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3540236" y="5632844"/>
            <a:ext cx="1662817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87657" y="56850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 종료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4371645" y="5161337"/>
            <a:ext cx="0" cy="484185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32517" y="2062589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옷의 어깨 길이를 사용자 어깨 길이에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맞추어 출력하기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" name="직선 화살표 연결선 49"/>
          <p:cNvCxnSpPr>
            <a:stCxn id="76" idx="2"/>
            <a:endCxn id="68" idx="0"/>
          </p:cNvCxnSpPr>
          <p:nvPr/>
        </p:nvCxnSpPr>
        <p:spPr>
          <a:xfrm>
            <a:off x="4389751" y="3756113"/>
            <a:ext cx="7654" cy="69437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55" idx="2"/>
          </p:cNvCxnSpPr>
          <p:nvPr/>
        </p:nvCxnSpPr>
        <p:spPr>
          <a:xfrm>
            <a:off x="4367301" y="-40986"/>
            <a:ext cx="9145" cy="90167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55" idx="0"/>
            <a:endCxn id="73" idx="0"/>
          </p:cNvCxnSpPr>
          <p:nvPr/>
        </p:nvCxnSpPr>
        <p:spPr>
          <a:xfrm>
            <a:off x="4376446" y="1583498"/>
            <a:ext cx="18372" cy="427877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238358" y="2011375"/>
            <a:ext cx="4312920" cy="6937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>
            <a:stCxn id="73" idx="2"/>
            <a:endCxn id="76" idx="0"/>
          </p:cNvCxnSpPr>
          <p:nvPr/>
        </p:nvCxnSpPr>
        <p:spPr>
          <a:xfrm flipH="1">
            <a:off x="4389751" y="2705103"/>
            <a:ext cx="5067" cy="392469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다이아몬드 75"/>
          <p:cNvSpPr/>
          <p:nvPr/>
        </p:nvSpPr>
        <p:spPr>
          <a:xfrm>
            <a:off x="3194517" y="3097572"/>
            <a:ext cx="2390468" cy="65854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770924" y="324217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종료 명령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3" name="꺾인 연결선 82"/>
          <p:cNvCxnSpPr/>
          <p:nvPr/>
        </p:nvCxnSpPr>
        <p:spPr>
          <a:xfrm rot="10800000" flipH="1" flipV="1">
            <a:off x="3203849" y="3421970"/>
            <a:ext cx="1141221" cy="2023254"/>
          </a:xfrm>
          <a:prstGeom prst="bentConnector3">
            <a:avLst>
              <a:gd name="adj1" fmla="val -32260"/>
            </a:avLst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004758" y="93716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</a:p>
          <a:p>
            <a:pPr algn="ctr"/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016531" y="4437112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</a:p>
          <a:p>
            <a:pPr algn="ctr"/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67744" y="34422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true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89751" y="386104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23228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37368" y="1440906"/>
            <a:ext cx="27123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-Apache Server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781691"/>
            <a:ext cx="3147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통신 방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06588" y="2448790"/>
            <a:ext cx="1662817" cy="4738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78596" y="250103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IP/PORT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할당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06588" y="3777565"/>
            <a:ext cx="1662817" cy="4738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21197" y="38298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대기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06588" y="4543550"/>
            <a:ext cx="1662817" cy="4738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674483" y="4595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  락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06588" y="5300117"/>
            <a:ext cx="1662817" cy="4738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96561" y="5352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  신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63752" y="6051519"/>
            <a:ext cx="5740496" cy="4738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11760" y="610376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종료될 때 까지 통신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00308" y="3032433"/>
            <a:ext cx="1662817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78151" y="308467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00308" y="3802617"/>
            <a:ext cx="1662817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014917" y="3854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요청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800308" y="5300117"/>
            <a:ext cx="1662817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190281" y="5352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송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신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아래쪽 화살표 42"/>
          <p:cNvSpPr/>
          <p:nvPr/>
        </p:nvSpPr>
        <p:spPr>
          <a:xfrm>
            <a:off x="1935185" y="2931590"/>
            <a:ext cx="379515" cy="847158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3"/>
          <p:cNvSpPr/>
          <p:nvPr/>
        </p:nvSpPr>
        <p:spPr>
          <a:xfrm>
            <a:off x="1935185" y="4268129"/>
            <a:ext cx="379515" cy="277563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1935185" y="5025507"/>
            <a:ext cx="379515" cy="277563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>
            <a:off x="1935185" y="5776098"/>
            <a:ext cx="379515" cy="277563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5441958" y="3511477"/>
            <a:ext cx="379515" cy="27756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5441958" y="4280700"/>
            <a:ext cx="379515" cy="101941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5441958" y="5773956"/>
            <a:ext cx="379515" cy="27756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5400000">
            <a:off x="3707625" y="3131513"/>
            <a:ext cx="379515" cy="180585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51"/>
          <p:cNvSpPr/>
          <p:nvPr/>
        </p:nvSpPr>
        <p:spPr>
          <a:xfrm rot="5400000">
            <a:off x="3707625" y="4634103"/>
            <a:ext cx="379515" cy="180585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306588" y="1607194"/>
            <a:ext cx="1655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미러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(Server)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53337" y="163257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(Client)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37368" y="1440906"/>
            <a:ext cx="27123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-Apache Server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781691"/>
            <a:ext cx="4113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객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체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파일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84" y="2245631"/>
            <a:ext cx="58690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어플에서 저장된 경로에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사진과 어깨 좌표값 전송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UploadToServer.php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Picture Display.js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실행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1116" y="1641574"/>
            <a:ext cx="519377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HttpURLConnection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5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UploadToServer.php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36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PictureDisplay.js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9794" y="4149080"/>
            <a:ext cx="6873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저장된 경로의 어플에서 보낸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사진과 어깨 좌표값을 저장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php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228" y="5651917"/>
            <a:ext cx="710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저장한 사진을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바디디텍팅을 통해 어깨에 맞추어 디스플레이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자바 스크립트파일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764704"/>
            <a:ext cx="3825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Picture Edit 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455" y="1700808"/>
            <a:ext cx="519377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5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적용알고리즘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523" y="2485345"/>
            <a:ext cx="7479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불러온 사진에서 </a:t>
            </a:r>
            <a:r>
              <a:rPr lang="ko-KR" altLang="en-US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선택한 부분의 배경 제거</a:t>
            </a:r>
            <a:endParaRPr lang="en-US" altLang="ko-KR" sz="2000" smtClean="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원하는 부분을 </a:t>
            </a:r>
            <a:r>
              <a:rPr lang="ko-KR" altLang="en-US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추가적으로 제거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</a:t>
            </a: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되살리기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endParaRPr lang="en-US" altLang="ko-KR" sz="2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2" y="4365104"/>
            <a:ext cx="39020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 영역의 배경 제거</a:t>
            </a:r>
            <a:endParaRPr lang="en-US" altLang="ko-KR" sz="2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GrabCut Algorithm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선택한 부분 제거 </a:t>
            </a: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or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되살리기</a:t>
            </a:r>
            <a:endParaRPr lang="en-US" altLang="ko-KR" sz="2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: </a:t>
            </a: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Graph cut Algorithm</a:t>
            </a:r>
            <a:endParaRPr lang="ko-KR" altLang="en-US" sz="200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98" y="3700192"/>
            <a:ext cx="4012042" cy="30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764704"/>
            <a:ext cx="3825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Picture Edit 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454" y="1700808"/>
            <a:ext cx="61677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함수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Imgproc.grabCut();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8522" y="2924944"/>
            <a:ext cx="647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GrabCut Algorithm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smtClean="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Graph </a:t>
            </a: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cut </a:t>
            </a: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Algorithm</a:t>
            </a:r>
            <a:endParaRPr lang="ko-KR" altLang="en-US" sz="2000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4540" y="3503318"/>
            <a:ext cx="564770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영상에서 사용자가 사각형 영역을 지정하여 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그랩컷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 실행 후 결과 저장</a:t>
            </a:r>
            <a:endParaRPr lang="en-US" altLang="ko-KR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더 제거하거나 되살리고싶어 표시한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영역에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그랩컷을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통해 얻은 마스크를 씌워 결과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8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-2339"/>
            <a:ext cx="9144000" cy="686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5696" y="15567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5327" y="116632"/>
            <a:ext cx="3426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Index</a:t>
            </a:r>
            <a:endParaRPr lang="en-US" altLang="ko-KR" sz="4800" b="1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1124744"/>
            <a:ext cx="81221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종합설계 개요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관련 연구 및 사례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시스템 수행 시나리오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시스템 구성도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시스템 모듈 상세설계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개발환경 및 개발방법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데모 환경 설계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업무 분담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종합설계 수행일정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  <a:cs typeface="Microsoft Sans Serif" panose="020B0604020202020204" pitchFamily="34" charset="0"/>
              </a:rPr>
              <a:t>필요기술 및 참고문헌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" name="직각 삼각형 1"/>
          <p:cNvSpPr/>
          <p:nvPr/>
        </p:nvSpPr>
        <p:spPr>
          <a:xfrm flipH="1" flipV="1">
            <a:off x="2411759" y="-2339"/>
            <a:ext cx="6758529" cy="4499102"/>
          </a:xfrm>
          <a:prstGeom prst="rt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7504" y="1052736"/>
            <a:ext cx="3960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08293" y="1052736"/>
            <a:ext cx="35346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0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3" y="620688"/>
            <a:ext cx="4651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8649" y="1370999"/>
            <a:ext cx="1511652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52277" y="2019071"/>
            <a:ext cx="3564396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69911" y="4279076"/>
            <a:ext cx="1511652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1309" y="14232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58311" y="207320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필요한 영역 선택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24424" y="433132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완료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화살표 연결선 19"/>
          <p:cNvCxnSpPr>
            <a:stCxn id="4" idx="2"/>
            <a:endCxn id="14" idx="0"/>
          </p:cNvCxnSpPr>
          <p:nvPr/>
        </p:nvCxnSpPr>
        <p:spPr>
          <a:xfrm>
            <a:off x="4234475" y="1844824"/>
            <a:ext cx="0" cy="174247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31" idx="0"/>
          </p:cNvCxnSpPr>
          <p:nvPr/>
        </p:nvCxnSpPr>
        <p:spPr>
          <a:xfrm>
            <a:off x="4234475" y="2492896"/>
            <a:ext cx="1" cy="35684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6092" y="2868202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제거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" name="꺾인 연결선 32"/>
          <p:cNvCxnSpPr>
            <a:stCxn id="30" idx="1"/>
            <a:endCxn id="39" idx="0"/>
          </p:cNvCxnSpPr>
          <p:nvPr/>
        </p:nvCxnSpPr>
        <p:spPr>
          <a:xfrm rot="10800000" flipV="1">
            <a:off x="2273484" y="3807375"/>
            <a:ext cx="763860" cy="576193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35633" y="2495840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mtClean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GrabCut Algorithm</a:t>
            </a:r>
            <a:endParaRPr lang="ko-KR" altLang="en-US" sz="1600">
              <a:solidFill>
                <a:schemeClr val="accent5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/>
          <p:cNvCxnSpPr>
            <a:stCxn id="31" idx="2"/>
            <a:endCxn id="30" idx="0"/>
          </p:cNvCxnSpPr>
          <p:nvPr/>
        </p:nvCxnSpPr>
        <p:spPr>
          <a:xfrm flipH="1">
            <a:off x="4232578" y="3256002"/>
            <a:ext cx="1898" cy="222103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/>
          <p:cNvSpPr/>
          <p:nvPr/>
        </p:nvSpPr>
        <p:spPr>
          <a:xfrm>
            <a:off x="3037344" y="3478105"/>
            <a:ext cx="2390468" cy="65854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228471" y="2849737"/>
            <a:ext cx="2012009" cy="4062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37596" y="4383569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되살리기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추가제거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02127" y="4365104"/>
            <a:ext cx="2434531" cy="4062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613751" y="36227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확인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0924" y="348126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수정 필요</a:t>
            </a:r>
            <a:endParaRPr lang="en-US" altLang="ko-KR" sz="1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6" name="꺾인 연결선 45"/>
          <p:cNvCxnSpPr>
            <a:stCxn id="30" idx="3"/>
            <a:endCxn id="18" idx="0"/>
          </p:cNvCxnSpPr>
          <p:nvPr/>
        </p:nvCxnSpPr>
        <p:spPr>
          <a:xfrm>
            <a:off x="5427812" y="3807376"/>
            <a:ext cx="497925" cy="471700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0" idx="2"/>
            <a:endCxn id="30" idx="2"/>
          </p:cNvCxnSpPr>
          <p:nvPr/>
        </p:nvCxnSpPr>
        <p:spPr>
          <a:xfrm rot="5400000" flipH="1" flipV="1">
            <a:off x="2958623" y="3497415"/>
            <a:ext cx="634723" cy="1913185"/>
          </a:xfrm>
          <a:prstGeom prst="bentConnector3">
            <a:avLst>
              <a:gd name="adj1" fmla="val -106101"/>
            </a:avLst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91554" y="3459567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수정 필요</a:t>
            </a:r>
            <a:r>
              <a:rPr lang="en-US" altLang="ko-KR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</a:p>
        </p:txBody>
      </p:sp>
      <p:cxnSp>
        <p:nvCxnSpPr>
          <p:cNvPr id="53" name="직선 화살표 연결선 52"/>
          <p:cNvCxnSpPr>
            <a:stCxn id="18" idx="2"/>
            <a:endCxn id="54" idx="0"/>
          </p:cNvCxnSpPr>
          <p:nvPr/>
        </p:nvCxnSpPr>
        <p:spPr>
          <a:xfrm>
            <a:off x="5925737" y="4752901"/>
            <a:ext cx="1" cy="40429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011188" y="5157192"/>
            <a:ext cx="1829099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206583" y="520943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저장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409498" y="5884755"/>
            <a:ext cx="1032478" cy="4738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602571" y="5945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화살표 연결선 60"/>
          <p:cNvCxnSpPr>
            <a:stCxn id="54" idx="2"/>
            <a:endCxn id="59" idx="0"/>
          </p:cNvCxnSpPr>
          <p:nvPr/>
        </p:nvCxnSpPr>
        <p:spPr>
          <a:xfrm flipH="1">
            <a:off x="5925737" y="5631017"/>
            <a:ext cx="1" cy="25373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87536" y="3940522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mtClean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Graph cut Algorithm</a:t>
            </a:r>
            <a:endParaRPr lang="ko-KR" altLang="en-US" sz="1600">
              <a:solidFill>
                <a:schemeClr val="accent5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6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모듈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상세설계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</a:t>
            </a:r>
            <a:r>
              <a:rPr lang="en-US" altLang="ko-KR" sz="20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en-US" altLang="ko-KR" sz="20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334" y="781691"/>
            <a:ext cx="3147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Gallery Manager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525459" y="1753653"/>
            <a:ext cx="2822405" cy="4627675"/>
            <a:chOff x="332859" y="1960346"/>
            <a:chExt cx="2822405" cy="4627675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859" y="1960346"/>
              <a:ext cx="2822405" cy="4627675"/>
              <a:chOff x="5652120" y="1988840"/>
              <a:chExt cx="1944216" cy="357869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481708" y="2380941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71800" y="2390272"/>
              <a:ext cx="217782" cy="35370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71800" y="2909875"/>
              <a:ext cx="233561" cy="630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806386" y="3203565"/>
              <a:ext cx="17210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806386" y="3150299"/>
              <a:ext cx="17210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806386" y="3267136"/>
              <a:ext cx="17210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232617" y="2380941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81708" y="3064086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1070" y="3269341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31979" y="3269339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88319" y="3269340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232617" y="3064086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88957" y="3064086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81708" y="3753989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070" y="3959244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1979" y="3959242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88319" y="3959243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32617" y="3753989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88957" y="3753989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1708" y="4439110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1070" y="4644365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31979" y="4644363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88319" y="4644364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232617" y="4439110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88957" y="4439110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81708" y="5124232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1070" y="5329486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1979" y="5329484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88319" y="5329485"/>
              <a:ext cx="354909" cy="272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옷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232617" y="5124232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88957" y="5124232"/>
              <a:ext cx="753633" cy="685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88957" y="2380941"/>
              <a:ext cx="753633" cy="685121"/>
            </a:xfrm>
            <a:prstGeom prst="rect">
              <a:avLst/>
            </a:prstGeom>
            <a:noFill/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3" descr="C:\Users\MiriKim\Desktop\KakaoTalk_20161121_15422621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334" y="2379914"/>
              <a:ext cx="635041" cy="641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MiriKim\Desktop\KakaoTalk_20161121_11290839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10" y="2430805"/>
              <a:ext cx="687204" cy="62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C:\Users\MiriKim\Desktop\KakaoTalk_20161121_15294298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010" y="2413398"/>
              <a:ext cx="536846" cy="607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559837" y="2780928"/>
            <a:ext cx="1660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57905" y="3501008"/>
            <a:ext cx="455124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갤러리에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저장한 옷의 목록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방식으로 보여줌</a:t>
            </a:r>
            <a:endPara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스크롤 뷰 안에 그리드 뷰를 넣음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16128" y="1747463"/>
            <a:ext cx="2827679" cy="4624190"/>
            <a:chOff x="511164" y="791507"/>
            <a:chExt cx="3072342" cy="5749081"/>
          </a:xfrm>
        </p:grpSpPr>
        <p:grpSp>
          <p:nvGrpSpPr>
            <p:cNvPr id="58" name="그룹 57"/>
            <p:cNvGrpSpPr/>
            <p:nvPr/>
          </p:nvGrpSpPr>
          <p:grpSpPr>
            <a:xfrm>
              <a:off x="511164" y="791507"/>
              <a:ext cx="3072342" cy="5749081"/>
              <a:chOff x="612691" y="842805"/>
              <a:chExt cx="3072342" cy="5749081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612691" y="842805"/>
                <a:ext cx="3072342" cy="5749081"/>
                <a:chOff x="5652121" y="1988840"/>
                <a:chExt cx="1944216" cy="3578696"/>
              </a:xfrm>
            </p:grpSpPr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5652121" y="1988840"/>
                  <a:ext cx="1944216" cy="357869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5749917" y="2281305"/>
                  <a:ext cx="1755263" cy="28154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6471211" y="5173244"/>
                  <a:ext cx="306034" cy="27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6408204" y="2132856"/>
                  <a:ext cx="432048" cy="7200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1181310" y="5214354"/>
                <a:ext cx="1905786" cy="43012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거울아 보여줘</a:t>
                </a:r>
              </a:p>
            </p:txBody>
          </p:sp>
        </p:grpSp>
        <p:pic>
          <p:nvPicPr>
            <p:cNvPr id="59" name="Picture 3" descr="C:\Users\MiriKim\Desktop\KakaoTalk_20161121_15422621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99" y="1514689"/>
              <a:ext cx="2093872" cy="266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/>
          <p:cNvSpPr txBox="1"/>
          <p:nvPr/>
        </p:nvSpPr>
        <p:spPr>
          <a:xfrm>
            <a:off x="3757905" y="4809926"/>
            <a:ext cx="4995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pictureDisplay.js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이미지를 스마트 미러에 디스플레이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7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및 데모환경</a:t>
            </a:r>
            <a:endParaRPr lang="en-US" altLang="ko-KR" sz="24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56655"/>
              </p:ext>
            </p:extLst>
          </p:nvPr>
        </p:nvGraphicFramePr>
        <p:xfrm>
          <a:off x="395536" y="1052736"/>
          <a:ext cx="4320480" cy="3240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62596"/>
                <a:gridCol w="2857884"/>
              </a:tblGrid>
              <a:tr h="64807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스마트 </a:t>
                      </a:r>
                      <a:r>
                        <a:rPr lang="ko-KR" altLang="en-US" sz="20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미러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개발언어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Java script,</a:t>
                      </a:r>
                      <a:r>
                        <a:rPr lang="en-US" baseline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c++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Apache </a:t>
                      </a:r>
                      <a:r>
                        <a:rPr lang="en-US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Tomcat 6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u="none" strike="noStrike" kern="1200" dirty="0" smtClean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Raspberry</a:t>
                      </a:r>
                      <a:r>
                        <a:rPr lang="en-US" altLang="ko-KR" sz="1600" u="none" strike="noStrike" kern="1200" baseline="0" dirty="0" smtClean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Pi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Raspberry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 B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 dirty="0" smtClean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플랫폼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eclipse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40937"/>
              </p:ext>
            </p:extLst>
          </p:nvPr>
        </p:nvGraphicFramePr>
        <p:xfrm>
          <a:off x="4896036" y="3933056"/>
          <a:ext cx="3960440" cy="22184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400"/>
                <a:gridCol w="2599040"/>
              </a:tblGrid>
              <a:tr h="55461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스마트 </a:t>
                      </a:r>
                      <a:r>
                        <a:rPr lang="ko-KR" altLang="en-US" sz="20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미러</a:t>
                      </a:r>
                      <a:r>
                        <a:rPr lang="ko-KR" altLang="en-US" sz="2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20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Lollipop 5.1.1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개발언어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JAVA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플랫폼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안드로이드스튜디오</a:t>
                      </a:r>
                      <a:endParaRPr 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5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및 데모환경</a:t>
            </a:r>
            <a:endParaRPr lang="en-US" altLang="ko-KR" sz="24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1252194"/>
            <a:ext cx="51937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username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0212" y="206084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github.com/Com-Miri/Capstone/tree/master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0212" y="328405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Com-Miri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0212" y="4581128"/>
            <a:ext cx="37048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김미리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alfl896@hanmail.net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태경원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qwesc1234@naver.com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최혜수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1004choihs@naver.com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분담</a:t>
            </a:r>
            <a:endParaRPr lang="en-US" altLang="ko-KR" sz="24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926789"/>
              </p:ext>
            </p:extLst>
          </p:nvPr>
        </p:nvGraphicFramePr>
        <p:xfrm>
          <a:off x="539552" y="2132857"/>
          <a:ext cx="8064896" cy="429766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9964"/>
                <a:gridCol w="2236420"/>
                <a:gridCol w="2304256"/>
                <a:gridCol w="2304256"/>
              </a:tblGrid>
              <a:tr h="43937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김미리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최혜수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태경원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78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자료조사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Body detecting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방법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통신규약 조사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하드웨어 정보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영상처리 방법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2022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설계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하드웨어</a:t>
                      </a:r>
                      <a:endParaRPr lang="en-US" altLang="ko-KR" sz="160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kern="12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</a:t>
                      </a:r>
                      <a:r>
                        <a:rPr lang="ko-KR" altLang="en-US" sz="1600" kern="12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모듈</a:t>
                      </a:r>
                      <a:endParaRPr lang="en-US" altLang="ko-KR" sz="1600" kern="12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kern="12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Wifi</a:t>
                      </a:r>
                      <a:r>
                        <a:rPr lang="en-US" altLang="ko-KR" sz="1600" kern="12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600" kern="12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모듈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라즈베리파이 </a:t>
                      </a:r>
                      <a:endParaRPr lang="en-US" altLang="ko-KR" sz="160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기본 </a:t>
                      </a:r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옷 </a:t>
                      </a:r>
                      <a:r>
                        <a:rPr lang="ko-KR" altLang="en-US" sz="16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사진 띄우기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kern="12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영상처리</a:t>
                      </a:r>
                      <a:endParaRPr lang="en-US" altLang="ko-KR" sz="1600" kern="12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kern="12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라즈베리파이</a:t>
                      </a:r>
                      <a:r>
                        <a:rPr lang="ko-KR" altLang="en-US" sz="1600" kern="12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연결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10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작동 </a:t>
                      </a:r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테스트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연동 테스트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통합테스트 </a:t>
                      </a:r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유지보수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14156"/>
              </p:ext>
            </p:extLst>
          </p:nvPr>
        </p:nvGraphicFramePr>
        <p:xfrm>
          <a:off x="107504" y="1546420"/>
          <a:ext cx="8887969" cy="5318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77085"/>
                <a:gridCol w="2212978"/>
                <a:gridCol w="463446"/>
                <a:gridCol w="463446"/>
                <a:gridCol w="463446"/>
                <a:gridCol w="463446"/>
                <a:gridCol w="463446"/>
                <a:gridCol w="463446"/>
                <a:gridCol w="463446"/>
                <a:gridCol w="463446"/>
                <a:gridCol w="463446"/>
                <a:gridCol w="463446"/>
                <a:gridCol w="463446"/>
              </a:tblGrid>
              <a:tr h="523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추진사항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r>
                        <a:rPr lang="ko-KR" altLang="en-US" sz="1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0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요구사항 정의</a:t>
                      </a:r>
                      <a:endParaRPr lang="en-US" altLang="ko-KR" sz="110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분석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요구사항 정의 및 분석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요구사항 명세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설계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시스템 설계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상세설계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하드웨어 제작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스마트 </a:t>
                      </a:r>
                      <a:r>
                        <a:rPr lang="ko-KR" altLang="en-US" sz="11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미러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제작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구현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코딩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64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데모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유니티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시험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시스템 통합시험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졸업작품 완전성</a:t>
                      </a:r>
                      <a:r>
                        <a:rPr lang="ko-KR" altLang="en-US" sz="11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보강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문서화 및 발표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졸업작품 중간 보고서 작성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발표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산업기술대전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산업기술대전 참가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3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졸업작품 최종 보고서 작성 및 </a:t>
                      </a:r>
                      <a:r>
                        <a:rPr lang="ko-KR" altLang="en-US" sz="11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패키징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졸업작품 최종 보고서 작성</a:t>
                      </a:r>
                      <a:endParaRPr lang="en-US" altLang="ko-KR" sz="11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-CD </a:t>
                      </a:r>
                      <a:r>
                        <a:rPr lang="ko-KR" altLang="en-US" sz="11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패키징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" name="직선 화살표 연결선 2"/>
          <p:cNvCxnSpPr/>
          <p:nvPr/>
        </p:nvCxnSpPr>
        <p:spPr>
          <a:xfrm>
            <a:off x="4139952" y="2177416"/>
            <a:ext cx="53559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139952" y="2418154"/>
            <a:ext cx="53559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373127" y="2741123"/>
            <a:ext cx="48690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549948" y="2996952"/>
            <a:ext cx="48690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793400" y="3429000"/>
            <a:ext cx="48690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373127" y="3992707"/>
            <a:ext cx="199907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810604" y="4389818"/>
            <a:ext cx="189692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046472" y="4593485"/>
            <a:ext cx="14251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563324" y="4856803"/>
            <a:ext cx="66486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515591" y="5229200"/>
            <a:ext cx="14251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305823" y="5445224"/>
            <a:ext cx="44264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8305823" y="5877272"/>
            <a:ext cx="44264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541822" y="6237312"/>
            <a:ext cx="36581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8749294" y="6525344"/>
            <a:ext cx="27484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참고문헌</a:t>
            </a:r>
            <a:endParaRPr lang="en-US" altLang="ko-KR" sz="24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39" y="1833786"/>
            <a:ext cx="90853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rPr>
              <a:t>김정출 블로그 </a:t>
            </a: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rPr>
              <a:t>스마트미러 제작</a:t>
            </a:r>
            <a:endParaRPr lang="en-US" altLang="ko-KR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http://jeongchul.tistory.com/423</a:t>
            </a:r>
            <a:endParaRPr lang="en-US" altLang="ko-KR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FX</a:t>
            </a:r>
            <a:r>
              <a: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rPr>
              <a:t>미러 홈페이지</a:t>
            </a:r>
            <a:endParaRPr lang="en-US" altLang="ko-KR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     http://www.fxgear.net/kr/technology/human/fxmirror.php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Carsten Rother, Vladimir Kolmogorov &amp; Andrew Blake(2004).</a:t>
            </a: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    “GrabCut”-Interactive Foreground Extraction using Iterated Graph </a:t>
            </a:r>
            <a:r>
              <a:rPr lang="en-US" altLang="ko-KR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Cuts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Patrick </a:t>
            </a:r>
            <a:r>
              <a:rPr lang="de-DE" altLang="ko-KR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Buehler, Mark Everingham, Daniel </a:t>
            </a:r>
            <a:r>
              <a:rPr lang="de-DE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P. </a:t>
            </a:r>
            <a:r>
              <a:rPr lang="de-DE" altLang="ko-KR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Huttenlocher, Andrew Zisserman (2011). </a:t>
            </a: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Upper Body Detection and Tracking in Extended Signing </a:t>
            </a:r>
            <a:r>
              <a:rPr lang="en-US" altLang="ko-KR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Sequences</a:t>
            </a:r>
          </a:p>
          <a:p>
            <a:pPr>
              <a:lnSpc>
                <a:spcPct val="200000"/>
              </a:lnSpc>
            </a:pPr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60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73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2168" t="12600" r="25372" b="34900"/>
          <a:stretch/>
        </p:blipFill>
        <p:spPr>
          <a:xfrm>
            <a:off x="6858" y="0"/>
            <a:ext cx="9137143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835696" y="15567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" y="-12357"/>
            <a:ext cx="9162000" cy="68688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HY중고딕" panose="02030600000101010101" pitchFamily="18" charset="-127"/>
              <a:ea typeface="HY중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8584" y="2821635"/>
            <a:ext cx="3426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smtClean="0">
                <a:solidFill>
                  <a:schemeClr val="bg1"/>
                </a:solidFill>
                <a:latin typeface="MS Reference Sans Serif" panose="020B0604030504040204" pitchFamily="34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Thank you</a:t>
            </a:r>
            <a:endParaRPr lang="en-US" altLang="ko-KR" sz="4000" b="1" dirty="0" smtClean="0">
              <a:solidFill>
                <a:schemeClr val="bg1"/>
              </a:solidFill>
              <a:latin typeface="MS Reference Sans Serif" panose="020B0604030504040204" pitchFamily="34" charset="0"/>
              <a:ea typeface="HY헤드라인M" panose="02030600000101010101" pitchFamily="18" charset="-127"/>
              <a:cs typeface="Mongolian Baiti" panose="03000500000000000000" pitchFamily="66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339751" y="3933056"/>
            <a:ext cx="446449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1" y="2437044"/>
            <a:ext cx="446449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지적사항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924" y="1700808"/>
            <a:ext cx="88937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Fitting System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특화해서 만들 것</a:t>
            </a: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응용의 </a:t>
            </a:r>
            <a:r>
              <a:rPr lang="en-US" altLang="ko-KR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Quality</a:t>
            </a:r>
            <a:r>
              <a:rPr lang="ko-KR" altLang="en-US" sz="2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높일 수 있는 방안을 생각해 볼 것</a:t>
            </a:r>
            <a:endParaRPr lang="ko-KR" altLang="en-US"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2348880"/>
            <a:ext cx="67922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시간</a:t>
            </a:r>
            <a:r>
              <a:rPr lang="en-US" altLang="ko-KR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날씨를 제외한 스케줄</a:t>
            </a:r>
            <a:r>
              <a:rPr lang="en-US" altLang="ko-KR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뉴스보기를 없애 </a:t>
            </a:r>
            <a:endParaRPr lang="en-US" altLang="ko-KR" sz="2800" b="1" smtClean="0">
              <a:solidFill>
                <a:schemeClr val="accent6">
                  <a:lumMod val="7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800" b="1" smtClean="0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Fitting </a:t>
            </a:r>
            <a:r>
              <a:rPr lang="en-US" altLang="ko-KR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System</a:t>
            </a:r>
            <a:r>
              <a:rPr lang="ko-KR" altLang="en-US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만을 위한 스마트미러를 </a:t>
            </a:r>
            <a:r>
              <a:rPr lang="ko-KR" altLang="en-US" sz="2800" b="1" smtClean="0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만들기로 함</a:t>
            </a:r>
            <a:endParaRPr lang="ko-KR" altLang="en-US" sz="2800" b="1">
              <a:solidFill>
                <a:schemeClr val="accent6">
                  <a:lumMod val="7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4365104"/>
            <a:ext cx="8000908" cy="1304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800" b="1" smtClean="0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옷 사진을 왜곡과 명암조절을 통해 입체적으로 보이게 함으로</a:t>
            </a:r>
            <a:r>
              <a:rPr lang="ko-KR" altLang="en-US" sz="2800" b="1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써</a:t>
            </a:r>
            <a:endParaRPr lang="en-US" altLang="ko-KR" sz="4000" b="1" smtClean="0">
              <a:solidFill>
                <a:schemeClr val="accent6">
                  <a:lumMod val="7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lvl="0" fontAlgn="base">
              <a:lnSpc>
                <a:spcPct val="150000"/>
              </a:lnSpc>
            </a:pPr>
            <a:r>
              <a:rPr lang="ko-KR" altLang="en-US" sz="2800" b="1" smtClean="0">
                <a:solidFill>
                  <a:schemeClr val="accent6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실제로 착용한 것과 비슷한 효과를 줄 수 있음</a:t>
            </a:r>
            <a:endParaRPr lang="ko-KR" altLang="en-US" sz="2800" b="1">
              <a:solidFill>
                <a:schemeClr val="accent6">
                  <a:lumMod val="7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개요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024" y="1556792"/>
            <a:ext cx="89164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개발배경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쇼핑 시 실제로 받은 상품의 사이즈와 입었을 때 모습이 예상과 달라 </a:t>
            </a:r>
            <a:r>
              <a:rPr lang="ko-KR" altLang="en-US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교환</a:t>
            </a:r>
            <a:r>
              <a:rPr lang="en-US" altLang="ko-KR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00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반품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사례가 많음</a:t>
            </a:r>
            <a:endParaRPr lang="en-US" altLang="ko-KR" sz="2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en-US" altLang="ko-KR" sz="24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스마트미러를 활용한 </a:t>
            </a:r>
            <a:r>
              <a:rPr lang="ko-KR" altLang="en-US" sz="200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피팅 시스템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en-US" altLang="ko-KR" sz="2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효과</a:t>
            </a: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쇼핑 시 교환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반품 확률이 줄어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시간적</a:t>
            </a: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경제적 부담이 줄어듦</a:t>
            </a:r>
            <a:endParaRPr lang="en-US" altLang="ko-KR" sz="2000" b="1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옷을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매장에 가서 직접 입어보지 않아도 되므로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 </a:t>
            </a:r>
            <a:r>
              <a:rPr lang="ko-KR" altLang="en-US" sz="2000" b="1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절약됨</a:t>
            </a:r>
            <a:endParaRPr lang="en-US" altLang="ko-KR" sz="2000" b="1">
              <a:solidFill>
                <a:schemeClr val="accent6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0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관련제품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[FX</a:t>
            </a:r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미러</a:t>
            </a:r>
            <a:r>
              <a:rPr lang="en-US" altLang="ko-KR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3468" t="25899" r="22433" b="35601"/>
          <a:stretch/>
        </p:blipFill>
        <p:spPr>
          <a:xfrm>
            <a:off x="304466" y="775548"/>
            <a:ext cx="6429836" cy="3157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466" y="4365104"/>
            <a:ext cx="8693146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거울 앞에 서면 신체 사이즈를 자동으로 측정함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나에게 맞는 옷을 짧은 시간에 수십 벌 입어볼 수 있음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폰을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이용해 바로 결제 가능함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9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FX</a:t>
            </a:r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미러의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Picture 2" descr="C:\Users\MiriKim\Desktop\KakaoTalk_20161116_19511096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14474" b="9690"/>
          <a:stretch/>
        </p:blipFill>
        <p:spPr bwMode="auto">
          <a:xfrm>
            <a:off x="402324" y="620688"/>
            <a:ext cx="6263632" cy="39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466" y="4797152"/>
            <a:ext cx="7795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마네킹에 옷을 입혀 다방면의 사진을 촬영한다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제작관리 소프트웨어인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CAT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사진을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 만든다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3468" t="25899" r="22433" b="3560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" y="-12357"/>
            <a:ext cx="9162000" cy="68688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HY중고딕" panose="02030600000101010101" pitchFamily="18" charset="-127"/>
              <a:ea typeface="HY중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" y="1700808"/>
            <a:ext cx="9162000" cy="352839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202780" y="1628800"/>
            <a:ext cx="95495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BUT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매장을 방문해야 하고 보유한 </a:t>
            </a:r>
            <a:r>
              <a:rPr lang="ko-KR" altLang="en-US" sz="3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옷만 가능함</a:t>
            </a:r>
            <a:endParaRPr lang="en-US" altLang="ko-KR" sz="3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만들어야 </a:t>
            </a:r>
            <a:r>
              <a:rPr lang="ko-KR" altLang="en-US" sz="3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가능함</a:t>
            </a:r>
            <a:endParaRPr lang="en-US" altLang="ko-KR" sz="3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시간과 비용이 </a:t>
            </a:r>
            <a:r>
              <a:rPr lang="ko-KR" altLang="en-US" sz="3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많이 소요 됨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오른쪽 화살표 46"/>
          <p:cNvSpPr/>
          <p:nvPr/>
        </p:nvSpPr>
        <p:spPr>
          <a:xfrm>
            <a:off x="2426027" y="5343378"/>
            <a:ext cx="1785933" cy="483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-윤고딕130" panose="02030504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172751" y="4519399"/>
            <a:ext cx="1052931" cy="565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Sans Serif" panose="020B0604020202020204" pitchFamily="34" charset="0"/>
              <a:ea typeface="-윤고딕160" panose="02030504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수행</a:t>
            </a:r>
            <a:endParaRPr lang="en-US" altLang="ko-KR" sz="280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시나리</a:t>
            </a:r>
            <a:r>
              <a:rPr lang="ko-KR" altLang="en-US" sz="280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5949280"/>
            <a:ext cx="194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 phone</a:t>
            </a:r>
            <a:endParaRPr lang="ko-KR" altLang="en-US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3510" y="6128505"/>
            <a:ext cx="29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 server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40141" y="4626002"/>
            <a:ext cx="1052931" cy="565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Sans Serif" panose="020B0604020202020204" pitchFamily="34" charset="0"/>
              <a:ea typeface="-윤고딕160" panose="0203050400010101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76455" y="5327722"/>
            <a:ext cx="2240408" cy="625105"/>
            <a:chOff x="4282056" y="4978760"/>
            <a:chExt cx="1967793" cy="756376"/>
          </a:xfrm>
        </p:grpSpPr>
        <p:sp>
          <p:nvSpPr>
            <p:cNvPr id="19" name="정육면체 18"/>
            <p:cNvSpPr/>
            <p:nvPr/>
          </p:nvSpPr>
          <p:spPr>
            <a:xfrm>
              <a:off x="4282056" y="4978760"/>
              <a:ext cx="1967793" cy="756376"/>
            </a:xfrm>
            <a:prstGeom prst="cube">
              <a:avLst>
                <a:gd name="adj" fmla="val 173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716016" y="5379919"/>
              <a:ext cx="250902" cy="59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6096" y="5378701"/>
              <a:ext cx="250902" cy="59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73766" y="1422109"/>
            <a:ext cx="2464449" cy="3807091"/>
            <a:chOff x="3321181" y="1422109"/>
            <a:chExt cx="2464449" cy="3807091"/>
          </a:xfrm>
        </p:grpSpPr>
        <p:sp>
          <p:nvSpPr>
            <p:cNvPr id="23" name="직사각형 22"/>
            <p:cNvSpPr/>
            <p:nvPr/>
          </p:nvSpPr>
          <p:spPr>
            <a:xfrm>
              <a:off x="3321181" y="1422109"/>
              <a:ext cx="2464449" cy="38070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3867712" y="1422109"/>
              <a:ext cx="1582051" cy="3807091"/>
            </a:xfrm>
            <a:prstGeom prst="parallelogram">
              <a:avLst>
                <a:gd name="adj" fmla="val 8796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4198357" y="1422109"/>
              <a:ext cx="1545501" cy="3807091"/>
            </a:xfrm>
            <a:prstGeom prst="parallelogram">
              <a:avLst>
                <a:gd name="adj" fmla="val 894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335125" y="4923967"/>
            <a:ext cx="156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 mirror</a:t>
            </a:r>
            <a:endParaRPr lang="ko-KR" altLang="en-US" dirty="0">
              <a:latin typeface="Microsoft Sans Serif" panose="020B0604020202020204" pitchFamily="34" charset="0"/>
              <a:ea typeface="맑은 고딕" panose="020B0503020000020004" pitchFamily="50" charset="-127"/>
              <a:cs typeface="Microsoft Sans Serif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91119" y="1512777"/>
            <a:ext cx="6106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+mj-lt"/>
                <a:ea typeface="맑은 고딕" panose="020B0503020000020004" pitchFamily="50" charset="-127"/>
              </a:rPr>
              <a:t>날짜</a:t>
            </a:r>
            <a:endParaRPr lang="en-US" altLang="ko-KR" sz="1100" b="1" smtClean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smtClean="0">
                <a:latin typeface="+mj-lt"/>
                <a:ea typeface="맑은 고딕" panose="020B0503020000020004" pitchFamily="50" charset="-127"/>
              </a:rPr>
              <a:t>시간</a:t>
            </a:r>
            <a:endParaRPr lang="en-US" altLang="ko-KR" sz="1100" b="1" smtClean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smtClean="0">
                <a:latin typeface="+mj-lt"/>
                <a:ea typeface="맑은 고딕" panose="020B0503020000020004" pitchFamily="50" charset="-127"/>
              </a:rPr>
              <a:t>공휴</a:t>
            </a:r>
            <a:r>
              <a:rPr lang="ko-KR" altLang="en-US" sz="1100" b="1">
                <a:latin typeface="+mj-lt"/>
                <a:ea typeface="맑은 고딕" panose="020B0503020000020004" pitchFamily="50" charset="-127"/>
              </a:rPr>
              <a:t>일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1681" y="2276872"/>
            <a:ext cx="1951135" cy="3650501"/>
            <a:chOff x="5331345" y="330954"/>
            <a:chExt cx="3346906" cy="6272678"/>
          </a:xfrm>
        </p:grpSpPr>
        <p:grpSp>
          <p:nvGrpSpPr>
            <p:cNvPr id="32" name="그룹 31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777621" y="3992610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새로 편집하기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777621" y="2344840"/>
              <a:ext cx="2444307" cy="781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편집 완료된 </a:t>
              </a:r>
              <a:endPara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사진 리스트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99230" y="980728"/>
            <a:ext cx="410235" cy="410235"/>
            <a:chOff x="2281512" y="1116937"/>
            <a:chExt cx="720080" cy="720080"/>
          </a:xfrm>
        </p:grpSpPr>
        <p:sp>
          <p:nvSpPr>
            <p:cNvPr id="41" name="직사각형 40"/>
            <p:cNvSpPr/>
            <p:nvPr/>
          </p:nvSpPr>
          <p:spPr>
            <a:xfrm>
              <a:off x="2281512" y="1116937"/>
              <a:ext cx="720080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2461532" y="1296957"/>
              <a:ext cx="360040" cy="3600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164288" y="4636545"/>
            <a:ext cx="113357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사진 출력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1900" y="1554510"/>
            <a:ext cx="812805" cy="43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+mj-lt"/>
                <a:ea typeface="맑은 고딕" panose="020B0503020000020004" pitchFamily="50" charset="-127"/>
              </a:rPr>
              <a:t>오늘날씨</a:t>
            </a:r>
            <a:endParaRPr lang="en-US" altLang="ko-KR" sz="1100" b="1" smtClean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smtClean="0">
                <a:latin typeface="+mj-lt"/>
                <a:ea typeface="맑은 고딕" panose="020B0503020000020004" pitchFamily="50" charset="-127"/>
              </a:rPr>
              <a:t>주간날</a:t>
            </a:r>
            <a:r>
              <a:rPr lang="ko-KR" altLang="en-US" sz="1100" b="1">
                <a:latin typeface="+mj-lt"/>
                <a:ea typeface="맑은 고딕" panose="020B0503020000020004" pitchFamily="50" charset="-127"/>
              </a:rPr>
              <a:t>씨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1738" y="4725144"/>
            <a:ext cx="1058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http </a:t>
            </a:r>
            <a:r>
              <a:rPr lang="ko-KR" altLang="en-US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통신</a:t>
            </a:r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3766" y="1422109"/>
            <a:ext cx="2464449" cy="3807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U자형 화살표 9"/>
          <p:cNvSpPr/>
          <p:nvPr/>
        </p:nvSpPr>
        <p:spPr>
          <a:xfrm rot="5400000" flipH="1">
            <a:off x="5682138" y="4326004"/>
            <a:ext cx="1787373" cy="942240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4526" y="173737"/>
            <a:ext cx="2455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2024" y="448056"/>
            <a:ext cx="668423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526" y="1440906"/>
            <a:ext cx="245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mtClean="0">
                <a:solidFill>
                  <a:schemeClr val="accent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  <a:endParaRPr lang="en-US" altLang="ko-KR" sz="2800" dirty="0" smtClean="0">
              <a:solidFill>
                <a:schemeClr val="accent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581902"/>
              </p:ext>
            </p:extLst>
          </p:nvPr>
        </p:nvGraphicFramePr>
        <p:xfrm>
          <a:off x="2281200" y="5077178"/>
          <a:ext cx="3815626" cy="15921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07813"/>
                <a:gridCol w="1907813"/>
              </a:tblGrid>
              <a:tr h="426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Main UI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2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Picture Edit Manager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Gallery Manager</a:t>
                      </a:r>
                      <a:endParaRPr lang="ko-KR" altLang="en-US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</a:tr>
              <a:tr h="5256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51927" y="2492896"/>
            <a:ext cx="1655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미러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rPr>
              <a:t>(Server)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70" y="5517232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(Client)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50147"/>
              </p:ext>
            </p:extLst>
          </p:nvPr>
        </p:nvGraphicFramePr>
        <p:xfrm>
          <a:off x="4565996" y="4211648"/>
          <a:ext cx="1895872" cy="4425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95872"/>
              </a:tblGrid>
              <a:tr h="442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Apache Server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오른쪽 화살표 26"/>
          <p:cNvSpPr/>
          <p:nvPr/>
        </p:nvSpPr>
        <p:spPr>
          <a:xfrm rot="16200000">
            <a:off x="3710847" y="4307579"/>
            <a:ext cx="962768" cy="2483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21780" y="4127798"/>
            <a:ext cx="1325136" cy="607867"/>
            <a:chOff x="3851920" y="3325189"/>
            <a:chExt cx="1325136" cy="607867"/>
          </a:xfrm>
        </p:grpSpPr>
        <p:sp>
          <p:nvSpPr>
            <p:cNvPr id="23" name="타원 22"/>
            <p:cNvSpPr/>
            <p:nvPr/>
          </p:nvSpPr>
          <p:spPr>
            <a:xfrm>
              <a:off x="3851920" y="3325189"/>
              <a:ext cx="1325136" cy="6078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42235" y="3445658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http </a:t>
              </a:r>
              <a:r>
                <a:rPr lang="ko-KR" altLang="en-US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통신</a:t>
              </a:r>
              <a:endPara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831646"/>
              </p:ext>
            </p:extLst>
          </p:nvPr>
        </p:nvGraphicFramePr>
        <p:xfrm>
          <a:off x="1907704" y="1902699"/>
          <a:ext cx="4549162" cy="190334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37290"/>
                <a:gridCol w="1137291"/>
                <a:gridCol w="1137291"/>
                <a:gridCol w="1137290"/>
              </a:tblGrid>
              <a:tr h="486021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Main UI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Time Manager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Weather Manager</a:t>
                      </a:r>
                      <a:endParaRPr lang="ko-KR" altLang="en-US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Holiday</a:t>
                      </a:r>
                      <a:r>
                        <a:rPr lang="en-US" altLang="ko-KR" baseline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Manager</a:t>
                      </a:r>
                      <a:endParaRPr lang="ko-KR" altLang="en-US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Fitting Manager</a:t>
                      </a:r>
                      <a:endParaRPr lang="ko-KR" altLang="en-US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86021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Raspbian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5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1119</Words>
  <Application>Microsoft Office PowerPoint</Application>
  <PresentationFormat>화면 슬라이드 쇼(4:3)</PresentationFormat>
  <Paragraphs>401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HY헤드라인M</vt:lpstr>
      <vt:lpstr>-윤고딕160</vt:lpstr>
      <vt:lpstr>HY중고딕</vt:lpstr>
      <vt:lpstr>HY견고딕</vt:lpstr>
      <vt:lpstr>맑은 고딕</vt:lpstr>
      <vt:lpstr>맑은 고딕 Semilight</vt:lpstr>
      <vt:lpstr>MS Reference Sans Serif</vt:lpstr>
      <vt:lpstr>LG PC</vt:lpstr>
      <vt:lpstr>Mongolian Baiti</vt:lpstr>
      <vt:lpstr>Berlin Sans FB</vt:lpstr>
      <vt:lpstr>Microsoft Sans Serif</vt:lpstr>
      <vt:lpstr>-윤고딕130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Miri Kim</dc:creator>
  <cp:lastModifiedBy>Miri Kim</cp:lastModifiedBy>
  <cp:revision>133</cp:revision>
  <dcterms:created xsi:type="dcterms:W3CDTF">2017-01-31T07:08:00Z</dcterms:created>
  <dcterms:modified xsi:type="dcterms:W3CDTF">2017-02-15T05:50:23Z</dcterms:modified>
</cp:coreProperties>
</file>